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65" r:id="rId4"/>
    <p:sldId id="262" r:id="rId5"/>
    <p:sldId id="266" r:id="rId6"/>
    <p:sldId id="256" r:id="rId7"/>
    <p:sldId id="257" r:id="rId8"/>
    <p:sldId id="258" r:id="rId9"/>
    <p:sldId id="259" r:id="rId10"/>
    <p:sldId id="260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77F7662-09D1-4B35-9532-D9276D21795E}">
          <p14:sldIdLst>
            <p14:sldId id="261"/>
            <p14:sldId id="263"/>
            <p14:sldId id="265"/>
            <p14:sldId id="262"/>
            <p14:sldId id="266"/>
            <p14:sldId id="256"/>
            <p14:sldId id="257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02" autoAdjust="0"/>
    <p:restoredTop sz="95748" autoAdjust="0"/>
  </p:normalViewPr>
  <p:slideViewPr>
    <p:cSldViewPr snapToGrid="0">
      <p:cViewPr varScale="1">
        <p:scale>
          <a:sx n="81" d="100"/>
          <a:sy n="81" d="100"/>
        </p:scale>
        <p:origin x="9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975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38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047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589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52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52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199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0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76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69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366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1F5D2-7766-452B-B15D-9FF0E6A3405D}" type="datetimeFigureOut">
              <a:rPr lang="zh-CN" altLang="en-US" smtClean="0"/>
              <a:t>2017/12/17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55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Cross-Domain Image Translation Based on GAN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CN" sz="1800" dirty="0" smtClean="0"/>
              <a:t>Wu, 2017/12/19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50925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2148" y="20729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DTN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663864" y="1494287"/>
            <a:ext cx="7335274" cy="5027705"/>
            <a:chOff x="1663864" y="1494287"/>
            <a:chExt cx="7335274" cy="5027705"/>
          </a:xfrm>
        </p:grpSpPr>
        <p:grpSp>
          <p:nvGrpSpPr>
            <p:cNvPr id="11" name="组合 10"/>
            <p:cNvGrpSpPr/>
            <p:nvPr/>
          </p:nvGrpSpPr>
          <p:grpSpPr>
            <a:xfrm>
              <a:off x="1663864" y="1494287"/>
              <a:ext cx="7335274" cy="4122704"/>
              <a:chOff x="1663864" y="1967955"/>
              <a:chExt cx="7335274" cy="412270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3864" y="1967955"/>
                <a:ext cx="7335274" cy="733527"/>
              </a:xfrm>
              <a:prstGeom prst="rect">
                <a:avLst/>
              </a:prstGeom>
            </p:spPr>
          </p:pic>
          <p:grpSp>
            <p:nvGrpSpPr>
              <p:cNvPr id="7" name="组合 6"/>
              <p:cNvGrpSpPr/>
              <p:nvPr/>
            </p:nvGrpSpPr>
            <p:grpSpPr>
              <a:xfrm>
                <a:off x="1663865" y="2978750"/>
                <a:ext cx="4687992" cy="364058"/>
                <a:chOff x="1440244" y="3233008"/>
                <a:chExt cx="4661504" cy="362001"/>
              </a:xfrm>
            </p:grpSpPr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0244" y="3261588"/>
                  <a:ext cx="3105583" cy="304843"/>
                </a:xfrm>
                <a:prstGeom prst="rect">
                  <a:avLst/>
                </a:prstGeom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10851" y="3233008"/>
                  <a:ext cx="1590897" cy="362001"/>
                </a:xfrm>
                <a:prstGeom prst="rect">
                  <a:avLst/>
                </a:prstGeom>
              </p:spPr>
            </p:pic>
          </p:grpSp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049" y="3648818"/>
                <a:ext cx="5934903" cy="619211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049" y="4624733"/>
                <a:ext cx="3705742" cy="590632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049" y="5414290"/>
                <a:ext cx="2667372" cy="676369"/>
              </a:xfrm>
              <a:prstGeom prst="rect">
                <a:avLst/>
              </a:prstGeom>
            </p:spPr>
          </p:pic>
        </p:grp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049" y="5616991"/>
              <a:ext cx="5591955" cy="905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7067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Cross-Domain </a:t>
            </a:r>
            <a:r>
              <a:rPr lang="en-US" altLang="zh-CN" dirty="0"/>
              <a:t>Image Translation</a:t>
            </a:r>
            <a:endParaRPr lang="zh-CN" altLang="en-US" dirty="0"/>
          </a:p>
        </p:txBody>
      </p:sp>
      <p:pic>
        <p:nvPicPr>
          <p:cNvPr id="6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18" y="3091693"/>
            <a:ext cx="4906488" cy="1401854"/>
          </a:xfrm>
        </p:spPr>
      </p:pic>
      <p:pic>
        <p:nvPicPr>
          <p:cNvPr id="11" name="内容占位符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51"/>
          <a:stretch/>
        </p:blipFill>
        <p:spPr>
          <a:xfrm>
            <a:off x="6312724" y="1690688"/>
            <a:ext cx="4973782" cy="1266268"/>
          </a:xfrm>
          <a:prstGeom prst="rect">
            <a:avLst/>
          </a:prstGeom>
        </p:spPr>
      </p:pic>
      <p:pic>
        <p:nvPicPr>
          <p:cNvPr id="14" name="内容占位符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61" r="33287" b="12495"/>
          <a:stretch/>
        </p:blipFill>
        <p:spPr>
          <a:xfrm>
            <a:off x="6360224" y="4584451"/>
            <a:ext cx="2522519" cy="1266059"/>
          </a:xfrm>
          <a:prstGeom prst="rect">
            <a:avLst/>
          </a:prstGeom>
        </p:spPr>
      </p:pic>
      <p:sp>
        <p:nvSpPr>
          <p:cNvPr id="16" name="内容占位符 15"/>
          <p:cNvSpPr>
            <a:spLocks noGrp="1"/>
          </p:cNvSpPr>
          <p:nvPr>
            <p:ph sz="half" idx="1"/>
          </p:nvPr>
        </p:nvSpPr>
        <p:spPr>
          <a:xfrm>
            <a:off x="838201" y="1690688"/>
            <a:ext cx="5186176" cy="4340333"/>
          </a:xfrm>
        </p:spPr>
        <p:txBody>
          <a:bodyPr/>
          <a:lstStyle/>
          <a:p>
            <a:r>
              <a:rPr lang="en-US" altLang="zh-CN" dirty="0" smtClean="0"/>
              <a:t>Domain: a set of images sharing the same attribute value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Examples</a:t>
            </a:r>
          </a:p>
          <a:p>
            <a:pPr lvl="1"/>
            <a:r>
              <a:rPr lang="en-US" altLang="zh-CN" dirty="0" smtClean="0"/>
              <a:t>Change facial expression</a:t>
            </a:r>
          </a:p>
          <a:p>
            <a:pPr lvl="1"/>
            <a:r>
              <a:rPr lang="en-US" altLang="zh-CN" dirty="0"/>
              <a:t>Age </a:t>
            </a:r>
            <a:r>
              <a:rPr lang="en-US" altLang="zh-CN" dirty="0" smtClean="0"/>
              <a:t>Progression</a:t>
            </a:r>
          </a:p>
          <a:p>
            <a:pPr lvl="1"/>
            <a:r>
              <a:rPr lang="en-US" altLang="zh-CN" dirty="0" smtClean="0"/>
              <a:t>Change seasons</a:t>
            </a:r>
          </a:p>
          <a:p>
            <a:pPr lvl="1"/>
            <a:r>
              <a:rPr lang="en-US" altLang="zh-CN" dirty="0" smtClean="0"/>
              <a:t>Change or remove some objects</a:t>
            </a:r>
          </a:p>
          <a:p>
            <a:pPr lvl="1"/>
            <a:r>
              <a:rPr lang="en-US" altLang="zh-CN" dirty="0"/>
              <a:t>Image Super-Resolution</a:t>
            </a:r>
            <a:endParaRPr lang="zh-CN" altLang="en-US" dirty="0"/>
          </a:p>
        </p:txBody>
      </p:sp>
      <p:pic>
        <p:nvPicPr>
          <p:cNvPr id="17" name="内容占位符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119" y="4584451"/>
            <a:ext cx="2344387" cy="13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9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801" y="1690688"/>
            <a:ext cx="4308933" cy="262762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Reason for using GAN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Difficulties of traditional methods</a:t>
            </a:r>
          </a:p>
          <a:p>
            <a:pPr lvl="1"/>
            <a:r>
              <a:rPr lang="en-US" altLang="zh-CN" dirty="0" smtClean="0"/>
              <a:t>How to design effective loss</a:t>
            </a:r>
          </a:p>
          <a:p>
            <a:pPr lvl="1"/>
            <a:r>
              <a:rPr lang="en-US" altLang="zh-CN" dirty="0" smtClean="0"/>
              <a:t>How to use unpaired data</a:t>
            </a:r>
            <a:endParaRPr lang="en-US" altLang="zh-CN" dirty="0"/>
          </a:p>
          <a:p>
            <a:r>
              <a:rPr lang="en-US" altLang="zh-CN" dirty="0" smtClean="0"/>
              <a:t>GAN’s advantages</a:t>
            </a:r>
          </a:p>
          <a:p>
            <a:pPr lvl="1"/>
            <a:r>
              <a:rPr lang="en-US" altLang="zh-CN" dirty="0" smtClean="0"/>
              <a:t>No need of the specific loss, but a high level goal</a:t>
            </a:r>
          </a:p>
          <a:p>
            <a:pPr lvl="1"/>
            <a:r>
              <a:rPr lang="en-US" altLang="zh-CN" dirty="0" smtClean="0"/>
              <a:t>Able to handle </a:t>
            </a:r>
            <a:r>
              <a:rPr lang="en-US" altLang="zh-CN" dirty="0"/>
              <a:t>unpaired </a:t>
            </a:r>
            <a:r>
              <a:rPr lang="en-US" altLang="zh-CN" dirty="0" smtClean="0"/>
              <a:t>data</a:t>
            </a:r>
            <a:endParaRPr lang="en-US" altLang="zh-CN" dirty="0"/>
          </a:p>
          <a:p>
            <a:r>
              <a:rPr lang="en-US" altLang="zh-CN" dirty="0" smtClean="0"/>
              <a:t>GAN’s disadvantages</a:t>
            </a:r>
          </a:p>
          <a:p>
            <a:pPr lvl="1"/>
            <a:r>
              <a:rPr lang="en-US" altLang="zh-CN" dirty="0" smtClean="0"/>
              <a:t>The Generator network often produce insensitive results</a:t>
            </a:r>
          </a:p>
          <a:p>
            <a:pPr lvl="1"/>
            <a:r>
              <a:rPr lang="en-US" altLang="zh-CN" dirty="0" smtClean="0"/>
              <a:t>Mode collapse: all inputs are mapped to the same output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281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 of today’s topic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Supervised, Paired Data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Unsupervised, Unpaired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202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0570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271257" y="2473196"/>
            <a:ext cx="8773567" cy="1640884"/>
            <a:chOff x="734047" y="2530346"/>
            <a:chExt cx="8773567" cy="1640884"/>
          </a:xfrm>
        </p:grpSpPr>
        <p:grpSp>
          <p:nvGrpSpPr>
            <p:cNvPr id="9" name="组合 8"/>
            <p:cNvGrpSpPr/>
            <p:nvPr/>
          </p:nvGrpSpPr>
          <p:grpSpPr>
            <a:xfrm>
              <a:off x="734047" y="2530346"/>
              <a:ext cx="8284539" cy="498604"/>
              <a:chOff x="734047" y="2530346"/>
              <a:chExt cx="8284539" cy="49860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42" b="62346"/>
              <a:stretch/>
            </p:blipFill>
            <p:spPr>
              <a:xfrm>
                <a:off x="734047" y="2530346"/>
                <a:ext cx="4443743" cy="498604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55" t="38932" r="2738" b="36035"/>
              <a:stretch/>
            </p:blipFill>
            <p:spPr>
              <a:xfrm>
                <a:off x="5109211" y="2663190"/>
                <a:ext cx="2320290" cy="331470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942" t="63463" r="19260" b="7188"/>
              <a:stretch/>
            </p:blipFill>
            <p:spPr>
              <a:xfrm>
                <a:off x="7418385" y="2596768"/>
                <a:ext cx="1600201" cy="388620"/>
              </a:xfrm>
              <a:prstGeom prst="rect">
                <a:avLst/>
              </a:prstGeom>
            </p:spPr>
          </p:pic>
        </p:grpSp>
        <p:grpSp>
          <p:nvGrpSpPr>
            <p:cNvPr id="11" name="组合 10"/>
            <p:cNvGrpSpPr/>
            <p:nvPr/>
          </p:nvGrpSpPr>
          <p:grpSpPr>
            <a:xfrm>
              <a:off x="1329213" y="3178217"/>
              <a:ext cx="8178401" cy="464879"/>
              <a:chOff x="380523" y="3867091"/>
              <a:chExt cx="8178401" cy="464879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r="15649" b="44547"/>
              <a:stretch/>
            </p:blipFill>
            <p:spPr>
              <a:xfrm>
                <a:off x="380523" y="3867091"/>
                <a:ext cx="4797268" cy="464879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48" t="48637" b="-1"/>
              <a:stretch/>
            </p:blipFill>
            <p:spPr>
              <a:xfrm>
                <a:off x="5177790" y="3889951"/>
                <a:ext cx="3381134" cy="430588"/>
              </a:xfrm>
              <a:prstGeom prst="rect">
                <a:avLst/>
              </a:prstGeom>
            </p:spPr>
          </p:pic>
        </p:grpSp>
        <p:grpSp>
          <p:nvGrpSpPr>
            <p:cNvPr id="13" name="组合 12"/>
            <p:cNvGrpSpPr/>
            <p:nvPr/>
          </p:nvGrpSpPr>
          <p:grpSpPr>
            <a:xfrm>
              <a:off x="1276673" y="3665956"/>
              <a:ext cx="7665075" cy="505274"/>
              <a:chOff x="820740" y="4662667"/>
              <a:chExt cx="7665075" cy="505274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5028"/>
              <a:stretch/>
            </p:blipFill>
            <p:spPr>
              <a:xfrm>
                <a:off x="820740" y="4662667"/>
                <a:ext cx="4515480" cy="492263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96" t="56249" b="-1"/>
              <a:stretch/>
            </p:blipFill>
            <p:spPr>
              <a:xfrm>
                <a:off x="5324790" y="4776159"/>
                <a:ext cx="3161025" cy="39178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46713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501505" y="1088155"/>
            <a:ext cx="10867914" cy="5060781"/>
            <a:chOff x="501505" y="1088155"/>
            <a:chExt cx="10867914" cy="5060781"/>
          </a:xfrm>
        </p:grpSpPr>
        <p:grpSp>
          <p:nvGrpSpPr>
            <p:cNvPr id="27" name="组合 26"/>
            <p:cNvGrpSpPr/>
            <p:nvPr/>
          </p:nvGrpSpPr>
          <p:grpSpPr>
            <a:xfrm>
              <a:off x="501505" y="1088155"/>
              <a:ext cx="5754417" cy="3155990"/>
              <a:chOff x="510540" y="228301"/>
              <a:chExt cx="5754417" cy="315599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510540" y="228301"/>
                <a:ext cx="5667724" cy="1763426"/>
                <a:chOff x="2853690" y="2194261"/>
                <a:chExt cx="5667724" cy="1763426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10565" y="3243212"/>
                  <a:ext cx="5010849" cy="714475"/>
                </a:xfrm>
                <a:prstGeom prst="rect">
                  <a:avLst/>
                </a:prstGeom>
              </p:spPr>
            </p:pic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3008" y="2340459"/>
                  <a:ext cx="3648584" cy="1000265"/>
                </a:xfrm>
                <a:prstGeom prst="rect">
                  <a:avLst/>
                </a:prstGeom>
              </p:spPr>
            </p:pic>
            <p:sp>
              <p:nvSpPr>
                <p:cNvPr id="6" name="矩形 5"/>
                <p:cNvSpPr/>
                <p:nvPr/>
              </p:nvSpPr>
              <p:spPr>
                <a:xfrm>
                  <a:off x="2853690" y="2194261"/>
                  <a:ext cx="1695450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i="0" dirty="0" smtClean="0">
                      <a:solidFill>
                        <a:srgbClr val="000000"/>
                      </a:solidFill>
                      <a:effectLst/>
                      <a:latin typeface="NimbusRomNo9L-Medi"/>
                    </a:rPr>
                    <a:t>Identity loss:</a:t>
                  </a:r>
                  <a:r>
                    <a:rPr lang="en-US" altLang="zh-CN" dirty="0" smtClean="0"/>
                    <a:t> </a:t>
                  </a:r>
                  <a:br>
                    <a:rPr lang="en-US" altLang="zh-CN" dirty="0" smtClean="0"/>
                  </a:br>
                  <a:endParaRPr lang="zh-CN" altLang="en-US" dirty="0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510540" y="2102684"/>
                <a:ext cx="5754417" cy="1281607"/>
                <a:chOff x="2956560" y="2571314"/>
                <a:chExt cx="5754417" cy="1281607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1022" y="3005078"/>
                  <a:ext cx="5229955" cy="847843"/>
                </a:xfrm>
                <a:prstGeom prst="rect">
                  <a:avLst/>
                </a:prstGeom>
              </p:spPr>
            </p:pic>
            <p:sp>
              <p:nvSpPr>
                <p:cNvPr id="9" name="矩形 8"/>
                <p:cNvSpPr/>
                <p:nvPr/>
              </p:nvSpPr>
              <p:spPr>
                <a:xfrm>
                  <a:off x="2956560" y="2571314"/>
                  <a:ext cx="2289810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i="0" dirty="0" smtClean="0">
                      <a:solidFill>
                        <a:srgbClr val="000000"/>
                      </a:solidFill>
                      <a:effectLst/>
                      <a:latin typeface="NimbusRomNo9L-Medi"/>
                    </a:rPr>
                    <a:t>Attribute loss:</a:t>
                  </a:r>
                  <a:r>
                    <a:rPr lang="en-US" altLang="zh-CN" dirty="0" smtClean="0"/>
                    <a:t> </a:t>
                  </a:r>
                  <a:br>
                    <a:rPr lang="en-US" altLang="zh-CN" dirty="0" smtClean="0"/>
                  </a:br>
                  <a:endParaRPr lang="zh-CN" altLang="en-US" dirty="0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6255922" y="1116526"/>
              <a:ext cx="5113497" cy="2414436"/>
              <a:chOff x="6717030" y="717113"/>
              <a:chExt cx="5113497" cy="2414436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6717030" y="717113"/>
                <a:ext cx="338709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i="0" dirty="0" smtClean="0">
                    <a:solidFill>
                      <a:srgbClr val="000000"/>
                    </a:solidFill>
                    <a:effectLst/>
                    <a:latin typeface="NimbusRomNo9L-Medi"/>
                  </a:rPr>
                  <a:t>Perceptual regularization: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endParaRPr lang="zh-CN" altLang="en-US" dirty="0"/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27272" y="1153865"/>
                <a:ext cx="4086795" cy="419158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6153" y="2579022"/>
                <a:ext cx="3934374" cy="552527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6153" y="1584578"/>
                <a:ext cx="2905530" cy="847843"/>
              </a:xfrm>
              <a:prstGeom prst="rect">
                <a:avLst/>
              </a:prstGeom>
            </p:spPr>
          </p:pic>
        </p:grpSp>
        <p:grpSp>
          <p:nvGrpSpPr>
            <p:cNvPr id="25" name="组合 24"/>
            <p:cNvGrpSpPr/>
            <p:nvPr/>
          </p:nvGrpSpPr>
          <p:grpSpPr>
            <a:xfrm>
              <a:off x="3286313" y="4788866"/>
              <a:ext cx="6285372" cy="1360070"/>
              <a:chOff x="2125203" y="4970264"/>
              <a:chExt cx="6285372" cy="1360070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2125203" y="4970264"/>
                <a:ext cx="1524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i="0" dirty="0" smtClean="0">
                    <a:solidFill>
                      <a:srgbClr val="000000"/>
                    </a:solidFill>
                    <a:effectLst/>
                    <a:latin typeface="NimbusRomNo9L-Medi"/>
                  </a:rPr>
                  <a:t>Final Loss:</a:t>
                </a:r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90094" y="5339596"/>
                <a:ext cx="5420481" cy="990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414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278131" y="2302418"/>
            <a:ext cx="7796656" cy="2011807"/>
            <a:chOff x="3569721" y="1227998"/>
            <a:chExt cx="7796656" cy="2011807"/>
          </a:xfrm>
        </p:grpSpPr>
        <p:grpSp>
          <p:nvGrpSpPr>
            <p:cNvPr id="12" name="组合 11"/>
            <p:cNvGrpSpPr/>
            <p:nvPr/>
          </p:nvGrpSpPr>
          <p:grpSpPr>
            <a:xfrm>
              <a:off x="3569721" y="1227998"/>
              <a:ext cx="5239481" cy="2011807"/>
              <a:chOff x="3819159" y="1223870"/>
              <a:chExt cx="5239481" cy="2011807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9159" y="1223870"/>
                <a:ext cx="5239481" cy="1324160"/>
              </a:xfrm>
              <a:prstGeom prst="rect">
                <a:avLst/>
              </a:prstGeom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9159" y="2730782"/>
                <a:ext cx="2991267" cy="504895"/>
              </a:xfrm>
              <a:prstGeom prst="rect">
                <a:avLst/>
              </a:prstGeom>
            </p:spPr>
          </p:pic>
        </p:grpSp>
        <p:sp>
          <p:nvSpPr>
            <p:cNvPr id="13" name="矩形 12"/>
            <p:cNvSpPr/>
            <p:nvPr/>
          </p:nvSpPr>
          <p:spPr>
            <a:xfrm>
              <a:off x="9346412" y="1279137"/>
              <a:ext cx="13548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0" dirty="0" smtClean="0">
                  <a:solidFill>
                    <a:srgbClr val="000000"/>
                  </a:solidFill>
                  <a:effectLst/>
                  <a:latin typeface="NimbusRomNo9L-Medi"/>
                </a:rPr>
                <a:t>Pixel loss</a:t>
              </a:r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9426422" y="1928496"/>
              <a:ext cx="19399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0" dirty="0" smtClean="0">
                  <a:solidFill>
                    <a:srgbClr val="000000"/>
                  </a:solidFill>
                  <a:effectLst/>
                  <a:latin typeface="NimbusRomNo9L-Medi"/>
                </a:rPr>
                <a:t>Perceptual loss</a:t>
              </a:r>
              <a:endParaRPr lang="zh-CN" altLang="en-US" dirty="0"/>
            </a:p>
          </p:txBody>
        </p:sp>
        <p:cxnSp>
          <p:nvCxnSpPr>
            <p:cNvPr id="16" name="直接箭头连接符 15"/>
            <p:cNvCxnSpPr>
              <a:stCxn id="13" idx="1"/>
            </p:cNvCxnSpPr>
            <p:nvPr/>
          </p:nvCxnSpPr>
          <p:spPr>
            <a:xfrm flipH="1">
              <a:off x="7829550" y="1463803"/>
              <a:ext cx="1516862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4" idx="1"/>
            </p:cNvCxnSpPr>
            <p:nvPr/>
          </p:nvCxnSpPr>
          <p:spPr>
            <a:xfrm flipH="1">
              <a:off x="8809202" y="2113162"/>
              <a:ext cx="617220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3871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873031" y="1430331"/>
            <a:ext cx="6345139" cy="3828983"/>
            <a:chOff x="1873031" y="1430331"/>
            <a:chExt cx="6345139" cy="3828983"/>
          </a:xfrm>
        </p:grpSpPr>
        <p:grpSp>
          <p:nvGrpSpPr>
            <p:cNvPr id="9" name="组合 8"/>
            <p:cNvGrpSpPr/>
            <p:nvPr/>
          </p:nvGrpSpPr>
          <p:grpSpPr>
            <a:xfrm>
              <a:off x="1873031" y="1430331"/>
              <a:ext cx="6242774" cy="3828983"/>
              <a:chOff x="1690151" y="127311"/>
              <a:chExt cx="6242774" cy="3828983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091" y="1401182"/>
                <a:ext cx="5087060" cy="771633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7601" y="530487"/>
                <a:ext cx="4210638" cy="790685"/>
              </a:xfrm>
              <a:prstGeom prst="rect">
                <a:avLst/>
              </a:prstGeom>
            </p:spPr>
          </p:pic>
          <p:sp>
            <p:nvSpPr>
              <p:cNvPr id="6" name="矩形 5"/>
              <p:cNvSpPr/>
              <p:nvPr/>
            </p:nvSpPr>
            <p:spPr>
              <a:xfrm>
                <a:off x="1690151" y="127311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CN" b="1" i="0" dirty="0" smtClean="0">
                    <a:solidFill>
                      <a:srgbClr val="000000"/>
                    </a:solidFill>
                    <a:effectLst/>
                    <a:latin typeface="NimbusRomNo9L-Medi"/>
                  </a:rPr>
                  <a:t>Adaptive perceptual identity loss:</a:t>
                </a:r>
                <a:r>
                  <a:rPr lang="en-US" altLang="zh-CN" dirty="0" smtClean="0"/>
                  <a:t> </a:t>
                </a:r>
                <a:br>
                  <a:rPr lang="en-US" altLang="zh-CN" dirty="0" smtClean="0"/>
                </a:br>
                <a:endParaRPr lang="zh-CN" altLang="en-US" dirty="0"/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7601" y="3070345"/>
                <a:ext cx="5725324" cy="885949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>
              <a:xfrm>
                <a:off x="1690151" y="2477189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CN" b="1" i="0" dirty="0" smtClean="0">
                    <a:solidFill>
                      <a:srgbClr val="000000"/>
                    </a:solidFill>
                    <a:effectLst/>
                    <a:latin typeface="NimbusRomNo9L-Medi"/>
                  </a:rPr>
                  <a:t>Final loss:</a:t>
                </a:r>
                <a:r>
                  <a:rPr lang="en-US" altLang="zh-CN" dirty="0" smtClean="0"/>
                  <a:t> </a:t>
                </a:r>
                <a:br>
                  <a:rPr lang="en-US" altLang="zh-CN" dirty="0" smtClean="0"/>
                </a:br>
                <a:endParaRPr lang="zh-CN" altLang="en-US" dirty="0"/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7680960" y="4816339"/>
              <a:ext cx="537210" cy="442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3878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134</Words>
  <Application>Microsoft Office PowerPoint</Application>
  <PresentationFormat>宽屏</PresentationFormat>
  <Paragraphs>36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NimbusRomNo9L-Medi</vt:lpstr>
      <vt:lpstr>宋体</vt:lpstr>
      <vt:lpstr>Arial</vt:lpstr>
      <vt:lpstr>Calibri</vt:lpstr>
      <vt:lpstr>Calibri Light</vt:lpstr>
      <vt:lpstr>Office 主题</vt:lpstr>
      <vt:lpstr>Cross-Domain Image Translation Based on GAN</vt:lpstr>
      <vt:lpstr>Cross-Domain Image Translation</vt:lpstr>
      <vt:lpstr>Reason for using GAN</vt:lpstr>
      <vt:lpstr>Overview of today’s topic</vt:lpstr>
      <vt:lpstr>Conclusion</vt:lpstr>
      <vt:lpstr>PowerPoint 演示文稿</vt:lpstr>
      <vt:lpstr>PowerPoint 演示文稿</vt:lpstr>
      <vt:lpstr>PowerPoint 演示文稿</vt:lpstr>
      <vt:lpstr>PowerPoint 演示文稿</vt:lpstr>
      <vt:lpstr>DTN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duocai wu</dc:creator>
  <cp:lastModifiedBy>duocai wu</cp:lastModifiedBy>
  <cp:revision>72</cp:revision>
  <dcterms:created xsi:type="dcterms:W3CDTF">2017-12-16T09:02:10Z</dcterms:created>
  <dcterms:modified xsi:type="dcterms:W3CDTF">2017-12-17T13:58:18Z</dcterms:modified>
</cp:coreProperties>
</file>